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0" r:id="rId31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5" Type="http://schemas.openxmlformats.org/officeDocument/2006/relationships/slide" Target="slides/slide19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8" name="Shape 11778"/>
        <p:cNvGrpSpPr/>
        <p:nvPr/>
      </p:nvGrpSpPr>
      <p:grpSpPr>
        <a:xfrm>
          <a:off x="0" y="0"/>
          <a:ext cx="0" cy="0"/>
          <a:chOff x="0" y="0"/>
          <a:chExt cx="0" cy="0"/>
        </a:xfrm>
      </p:grpSpPr>
      <p:sp>
        <p:nvSpPr>
          <p:cNvPr id="11779" name="Google Shape;11779;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0" name="Google Shape;11780;p1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3.xml"/><Relationship Id="rId2" Type="http://schemas.openxmlformats.org/officeDocument/2006/relationships/notesSlide" Target="../notesSlides/notesSlide195.xml"/><Relationship Id="rId3" Type="http://schemas.openxmlformats.org/officeDocument/2006/relationships/image" Target="../media/image376.png"/><Relationship Id="rId4" Type="http://schemas.openxmlformats.org/officeDocument/2006/relationships/image" Target="../media/image381.png"/><Relationship Id="rId5" Type="http://schemas.openxmlformats.org/officeDocument/2006/relationships/image" Target="../media/image379.png"/><Relationship Id="rId6" Type="http://schemas.openxmlformats.org/officeDocument/2006/relationships/image" Target="../media/image377.png"/><Relationship Id="rId7" Type="http://schemas.openxmlformats.org/officeDocument/2006/relationships/image" Target="../media/image380.png"/><Relationship Id="rId8" Type="http://schemas.openxmlformats.org/officeDocument/2006/relationships/image" Target="../media/image389.jpg"/><Relationship Id="rId9" Type="http://schemas.openxmlformats.org/officeDocument/2006/relationships/image" Target="../media/image386.png"/><Relationship Id="rId10" Type="http://schemas.openxmlformats.org/officeDocument/2006/relationships/image" Target="../media/image385.jpg"/><Relationship Id="rId11" Type="http://schemas.openxmlformats.org/officeDocument/2006/relationships/image" Target="../media/image402.jpg"/><Relationship Id="rId12" Type="http://schemas.openxmlformats.org/officeDocument/2006/relationships/image" Target="../media/image393.png"/><Relationship Id="rId13" Type="http://schemas.openxmlformats.org/officeDocument/2006/relationships/image" Target="../media/image396.png"/><Relationship Id="rId14" Type="http://schemas.openxmlformats.org/officeDocument/2006/relationships/image" Target="../media/image410.jpg"/></Relationships>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CCFF"/>
        </a:solidFill>
      </p:bgPr>
    </p:bg>
    <p:spTree>
      <p:nvGrpSpPr>
        <p:cNvPr id="11781" name="Shape 11781"/>
        <p:cNvGrpSpPr/>
        <p:nvPr/>
      </p:nvGrpSpPr>
      <p:grpSpPr>
        <a:xfrm>
          <a:off x="0" y="0"/>
          <a:ext cx="0" cy="0"/>
          <a:chOff x="0" y="0"/>
          <a:chExt cx="0" cy="0"/>
        </a:xfrm>
      </p:grpSpPr>
      <p:sp>
        <p:nvSpPr>
          <p:cNvPr id="11782" name="Google Shape;11782;p1625"/>
          <p:cNvSpPr txBox="1"/>
          <p:nvPr>
            <p:ph type="title"/>
          </p:nvPr>
        </p:nvSpPr>
        <p:spPr>
          <a:xfrm>
            <a:off x="1128713" y="-2540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000"/>
              <a:t>Observational Requirements:   Land/Atmosphere Exchange of Water and Carbon from HES on GOES R</a:t>
            </a:r>
            <a:br>
              <a:rPr lang="en-US" sz="1000"/>
            </a:br>
            <a:r>
              <a:rPr lang="en-US" sz="1000"/>
              <a:t>*</a:t>
            </a:r>
            <a:r>
              <a:rPr lang="en-US" sz="500">
                <a:solidFill>
                  <a:srgbClr val="000000"/>
                </a:solidFill>
              </a:rPr>
              <a:t>Alan Barr, Guillaume Drolet, Jan Gervin, Forrest G. Hall, Karl F. Hummerich, Robert Knox, Alexei Lyapustin, Hank Margolis, and Elizabeth Middleton.</a:t>
            </a:r>
            <a:br>
              <a:rPr lang="en-US" sz="500">
                <a:solidFill>
                  <a:srgbClr val="000000"/>
                </a:solidFill>
              </a:rPr>
            </a:br>
            <a:br>
              <a:rPr lang="en-US" sz="500">
                <a:solidFill>
                  <a:srgbClr val="000000"/>
                </a:solidFill>
              </a:rPr>
            </a:br>
            <a:r>
              <a:rPr lang="en-US" sz="900">
                <a:solidFill>
                  <a:srgbClr val="000000"/>
                </a:solidFill>
              </a:rPr>
              <a:t>Current Technology    GOES R Technology</a:t>
            </a:r>
            <a:endParaRPr sz="300">
              <a:solidFill>
                <a:srgbClr val="000000"/>
              </a:solidFill>
            </a:endParaRPr>
          </a:p>
        </p:txBody>
      </p:sp>
      <p:grpSp>
        <p:nvGrpSpPr>
          <p:cNvPr id="11783" name="Google Shape;11783;p1625"/>
          <p:cNvGrpSpPr/>
          <p:nvPr/>
        </p:nvGrpSpPr>
        <p:grpSpPr>
          <a:xfrm>
            <a:off x="2701925" y="2687638"/>
            <a:ext cx="2078038" cy="1998662"/>
            <a:chOff x="7488" y="6096"/>
            <a:chExt cx="5760" cy="4530"/>
          </a:xfrm>
        </p:grpSpPr>
        <p:pic>
          <p:nvPicPr>
            <p:cNvPr id="11784" name="Google Shape;11784;p1625"/>
            <p:cNvPicPr preferRelativeResize="0"/>
            <p:nvPr/>
          </p:nvPicPr>
          <p:blipFill rotWithShape="1">
            <a:blip r:embed="rId3">
              <a:alphaModFix/>
            </a:blip>
            <a:srcRect b="0" l="0" r="0" t="0"/>
            <a:stretch/>
          </p:blipFill>
          <p:spPr>
            <a:xfrm>
              <a:off x="7520" y="6096"/>
              <a:ext cx="5728" cy="3594"/>
            </a:xfrm>
            <a:prstGeom prst="rect">
              <a:avLst/>
            </a:prstGeom>
            <a:solidFill>
              <a:schemeClr val="lt1"/>
            </a:solidFill>
            <a:ln>
              <a:noFill/>
            </a:ln>
          </p:spPr>
        </p:pic>
        <p:sp>
          <p:nvSpPr>
            <p:cNvPr id="11785" name="Google Shape;11785;p1625"/>
            <p:cNvSpPr txBox="1"/>
            <p:nvPr/>
          </p:nvSpPr>
          <p:spPr>
            <a:xfrm>
              <a:off x="7488" y="9648"/>
              <a:ext cx="5760" cy="978"/>
            </a:xfrm>
            <a:prstGeom prst="rect">
              <a:avLst/>
            </a:prstGeom>
            <a:solidFill>
              <a:schemeClr val="lt1"/>
            </a:solid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Model predictions (lines) of land/atmosphere CO</a:t>
              </a:r>
              <a:r>
                <a:rPr b="0" baseline="-25000" i="0" lang="en-US" sz="600" u="none" cap="none" strike="noStrike">
                  <a:solidFill>
                    <a:srgbClr val="000000"/>
                  </a:solidFill>
                  <a:latin typeface="Times"/>
                  <a:ea typeface="Times"/>
                  <a:cs typeface="Times"/>
                  <a:sym typeface="Times"/>
                </a:rPr>
                <a:t>2</a:t>
              </a:r>
              <a:r>
                <a:rPr b="0" i="0" lang="en-US" sz="600" u="none" cap="none" strike="noStrike">
                  <a:solidFill>
                    <a:srgbClr val="000000"/>
                  </a:solidFill>
                  <a:latin typeface="Times"/>
                  <a:ea typeface="Times"/>
                  <a:cs typeface="Times"/>
                  <a:sym typeface="Times"/>
                </a:rPr>
                <a:t> exchange and evapo- transpiration at the BOREAS NSA spruce site versus tower measurements (dots).  Models inputs from tower-based data.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Amthor et al. 2001 </a:t>
              </a:r>
              <a:r>
                <a:rPr b="0" i="0" lang="en-US" sz="400" u="none" cap="none" strike="noStrike">
                  <a:solidFill>
                    <a:srgbClr val="000000"/>
                  </a:solidFill>
                  <a:latin typeface="Times"/>
                  <a:ea typeface="Times"/>
                  <a:cs typeface="Times"/>
                  <a:sym typeface="Times"/>
                </a:rPr>
                <a:t>JGRBOREAS Special Issue</a:t>
              </a:r>
              <a:endParaRPr b="0" i="0" sz="600" u="none" cap="none" strike="noStrike">
                <a:solidFill>
                  <a:srgbClr val="000000"/>
                </a:solidFill>
                <a:latin typeface="Times"/>
                <a:ea typeface="Times"/>
                <a:cs typeface="Times"/>
                <a:sym typeface="Times"/>
              </a:endParaRPr>
            </a:p>
          </p:txBody>
        </p:sp>
      </p:grpSp>
      <p:sp>
        <p:nvSpPr>
          <p:cNvPr id="11786" name="Google Shape;11786;p1625"/>
          <p:cNvSpPr txBox="1"/>
          <p:nvPr/>
        </p:nvSpPr>
        <p:spPr>
          <a:xfrm>
            <a:off x="1662113" y="2435225"/>
            <a:ext cx="901700" cy="2263775"/>
          </a:xfrm>
          <a:prstGeom prst="rect">
            <a:avLst/>
          </a:prstGeom>
          <a:noFill/>
          <a:ln cap="flat" cmpd="sng" w="9525">
            <a:solidFill>
              <a:schemeClr val="dk1"/>
            </a:solidFill>
            <a:prstDash val="solid"/>
            <a:miter lim="800000"/>
            <a:headEnd len="sm" w="sm" type="none"/>
            <a:tailEnd len="sm" w="sm" type="none"/>
          </a:ln>
        </p:spPr>
        <p:txBody>
          <a:bodyPr anchorCtr="0" anchor="t" bIns="11250" lIns="22525" spcFirstLastPara="1" rIns="22525" wrap="square" tIns="11250">
            <a:spAutoFit/>
          </a:bodyPr>
          <a:lstStyle/>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Satellite Monitoring of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Surface/Atmosphere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Exchange of Carbon/Water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Current Methods</a:t>
            </a:r>
            <a:endParaRPr/>
          </a:p>
          <a:p>
            <a:pPr indent="0" lvl="0" marL="0" marR="0" rtl="0" algn="l">
              <a:lnSpc>
                <a:spcPct val="100000"/>
              </a:lnSpc>
              <a:spcBef>
                <a:spcPts val="0"/>
              </a:spcBef>
              <a:spcAft>
                <a:spcPts val="0"/>
              </a:spcAft>
              <a:buClr>
                <a:schemeClr val="dk1"/>
              </a:buClr>
              <a:buSzPts val="500"/>
              <a:buFont typeface="Times New Roman"/>
              <a:buNone/>
            </a:pPr>
            <a:r>
              <a:t/>
            </a:r>
            <a:endParaRPr b="0" i="1" sz="5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00"/>
              <a:buFont typeface="Times"/>
              <a:buNone/>
            </a:pPr>
            <a:r>
              <a:rPr b="0" i="1" lang="en-US" sz="500" u="none" cap="none" strike="noStrike">
                <a:solidFill>
                  <a:srgbClr val="000000"/>
                </a:solidFill>
                <a:latin typeface="Times"/>
                <a:ea typeface="Times"/>
                <a:cs typeface="Times"/>
                <a:sym typeface="Times"/>
              </a:rPr>
              <a:t>Gross Carbon Uptake</a:t>
            </a:r>
            <a:endParaRPr/>
          </a:p>
          <a:p>
            <a:pPr indent="0" lvl="0" marL="0"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Carbon assimilation rate A µmole m</a:t>
            </a:r>
            <a:r>
              <a:rPr b="0" baseline="30000" i="0" lang="en-US" sz="400" u="none" cap="none" strike="noStrike">
                <a:solidFill>
                  <a:srgbClr val="000000"/>
                </a:solidFill>
                <a:latin typeface="Times"/>
                <a:ea typeface="Times"/>
                <a:cs typeface="Times"/>
                <a:sym typeface="Times"/>
              </a:rPr>
              <a:t>-2</a:t>
            </a:r>
            <a:r>
              <a:rPr b="0" i="0" lang="en-US" sz="400" u="none" cap="none" strike="noStrike">
                <a:solidFill>
                  <a:srgbClr val="000000"/>
                </a:solidFill>
                <a:latin typeface="Times"/>
                <a:ea typeface="Times"/>
                <a:cs typeface="Times"/>
                <a:sym typeface="Times"/>
              </a:rPr>
              <a:t> s</a:t>
            </a:r>
            <a:r>
              <a:rPr b="0" baseline="30000" i="0" lang="en-US" sz="400" u="none" cap="none" strike="noStrike">
                <a:solidFill>
                  <a:srgbClr val="000000"/>
                </a:solidFill>
                <a:latin typeface="Times"/>
                <a:ea typeface="Times"/>
                <a:cs typeface="Times"/>
                <a:sym typeface="Times"/>
              </a:rPr>
              <a:t>-1</a:t>
            </a:r>
            <a:endParaRPr b="0" i="0" sz="400" u="none" cap="none" strike="noStrike">
              <a:solidFill>
                <a:srgbClr val="000000"/>
              </a:solidFill>
              <a:latin typeface="Times"/>
              <a:ea typeface="Times"/>
              <a:cs typeface="Times"/>
              <a:sym typeface="Times"/>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A = Par x Fapar x LUE</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Par = Incident photosynthetically active radiation µmole m</a:t>
            </a:r>
            <a:r>
              <a:rPr b="0" baseline="30000" i="0" lang="en-US" sz="400" u="none" cap="none" strike="noStrike">
                <a:solidFill>
                  <a:srgbClr val="000000"/>
                </a:solidFill>
                <a:latin typeface="Times"/>
                <a:ea typeface="Times"/>
                <a:cs typeface="Times"/>
                <a:sym typeface="Times"/>
              </a:rPr>
              <a:t>-2</a:t>
            </a:r>
            <a:r>
              <a:rPr b="0" i="0" lang="en-US" sz="400" u="none" cap="none" strike="noStrike">
                <a:solidFill>
                  <a:srgbClr val="000000"/>
                </a:solidFill>
                <a:latin typeface="Times"/>
                <a:ea typeface="Times"/>
                <a:cs typeface="Times"/>
                <a:sym typeface="Times"/>
              </a:rPr>
              <a:t> s</a:t>
            </a:r>
            <a:r>
              <a:rPr b="0" baseline="30000" i="0" lang="en-US" sz="400" u="none" cap="none" strike="noStrike">
                <a:solidFill>
                  <a:srgbClr val="000000"/>
                </a:solidFill>
                <a:latin typeface="Times"/>
                <a:ea typeface="Times"/>
                <a:cs typeface="Times"/>
                <a:sym typeface="Times"/>
              </a:rPr>
              <a:t>-1</a:t>
            </a:r>
            <a:endParaRPr b="0" i="0" sz="400" u="none" cap="none" strike="noStrike">
              <a:solidFill>
                <a:srgbClr val="000000"/>
              </a:solidFill>
              <a:latin typeface="Times"/>
              <a:ea typeface="Times"/>
              <a:cs typeface="Times"/>
              <a:sym typeface="Times"/>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Fapar = fraction of absorbed Par</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Par and Fapar from Satellite </a:t>
            </a:r>
            <a:endParaRPr/>
          </a:p>
          <a:p>
            <a:pPr indent="0" lvl="0" marL="0"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LUE Light Use Efficiency from models	</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LUE ~ F(∆e, T</a:t>
            </a:r>
            <a:r>
              <a:rPr b="0" baseline="-25000" i="0" lang="en-US" sz="400" u="none" cap="none" strike="noStrike">
                <a:solidFill>
                  <a:srgbClr val="000000"/>
                </a:solidFill>
                <a:latin typeface="Times"/>
                <a:ea typeface="Times"/>
                <a:cs typeface="Times"/>
                <a:sym typeface="Times"/>
              </a:rPr>
              <a:t>a</a:t>
            </a:r>
            <a:r>
              <a:rPr b="0" i="0" lang="en-US" sz="400" u="none" cap="none" strike="noStrike">
                <a:solidFill>
                  <a:srgbClr val="000000"/>
                </a:solidFill>
                <a:latin typeface="Times"/>
                <a:ea typeface="Times"/>
                <a:cs typeface="Times"/>
                <a:sym typeface="Times"/>
              </a:rPr>
              <a:t>,  soil moisture)</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Inputs -- ∆e, T</a:t>
            </a:r>
            <a:r>
              <a:rPr b="0" baseline="-25000" i="0" lang="en-US" sz="400" u="none" cap="none" strike="noStrike">
                <a:solidFill>
                  <a:srgbClr val="000000"/>
                </a:solidFill>
                <a:latin typeface="Times"/>
                <a:ea typeface="Times"/>
                <a:cs typeface="Times"/>
                <a:sym typeface="Times"/>
              </a:rPr>
              <a:t>a</a:t>
            </a:r>
            <a:r>
              <a:rPr b="0" i="0" lang="en-US" sz="400" u="none" cap="none" strike="noStrike">
                <a:solidFill>
                  <a:srgbClr val="000000"/>
                </a:solidFill>
                <a:latin typeface="Times"/>
                <a:ea typeface="Times"/>
                <a:cs typeface="Times"/>
                <a:sym typeface="Times"/>
              </a:rPr>
              <a:t>,  soil moisture</a:t>
            </a:r>
            <a:endParaRPr/>
          </a:p>
          <a:p>
            <a:pPr indent="0" lvl="0" marL="0" marR="0" rtl="0" algn="l">
              <a:lnSpc>
                <a:spcPct val="100000"/>
              </a:lnSpc>
              <a:spcBef>
                <a:spcPts val="0"/>
              </a:spcBef>
              <a:spcAft>
                <a:spcPts val="0"/>
              </a:spcAft>
              <a:buClr>
                <a:schemeClr val="dk1"/>
              </a:buClr>
              <a:buSzPts val="500"/>
              <a:buFont typeface="Times New Roman"/>
              <a:buNone/>
            </a:pPr>
            <a:r>
              <a:t/>
            </a:r>
            <a:endParaRPr b="0" i="1" sz="5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00"/>
              <a:buFont typeface="Times"/>
              <a:buNone/>
            </a:pPr>
            <a:r>
              <a:rPr b="0" i="1" lang="en-US" sz="500" u="none" cap="none" strike="noStrike">
                <a:solidFill>
                  <a:srgbClr val="000000"/>
                </a:solidFill>
                <a:latin typeface="Times"/>
                <a:ea typeface="Times"/>
                <a:cs typeface="Times"/>
                <a:sym typeface="Times"/>
              </a:rPr>
              <a:t>Evapotranspiration</a:t>
            </a:r>
            <a:endParaRPr/>
          </a:p>
          <a:p>
            <a:pPr indent="0" lvl="0" marL="0"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Latent Heat, LE ~ ∆e </a:t>
            </a:r>
            <a:r>
              <a:rPr b="0" i="0" lang="en-US" sz="500" u="none" cap="none" strike="noStrike">
                <a:solidFill>
                  <a:srgbClr val="000000"/>
                </a:solidFill>
                <a:latin typeface="Times"/>
                <a:ea typeface="Times"/>
                <a:cs typeface="Times"/>
                <a:sym typeface="Times"/>
              </a:rPr>
              <a:t>g</a:t>
            </a:r>
            <a:r>
              <a:rPr b="0" baseline="-25000" i="0" lang="en-US" sz="500" u="none" cap="none" strike="noStrike">
                <a:solidFill>
                  <a:srgbClr val="000000"/>
                </a:solidFill>
                <a:latin typeface="Times"/>
                <a:ea typeface="Times"/>
                <a:cs typeface="Times"/>
                <a:sym typeface="Times"/>
              </a:rPr>
              <a:t>c</a:t>
            </a:r>
            <a:endParaRPr/>
          </a:p>
          <a:p>
            <a:pPr indent="0" lvl="1" marL="112713" marR="0" rtl="0" algn="l">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∆e = vapor pressure deficit</a:t>
            </a:r>
            <a:endParaRPr/>
          </a:p>
          <a:p>
            <a:pPr indent="0" lvl="1" marL="112713" marR="0" rtl="0" algn="l">
              <a:lnSpc>
                <a:spcPct val="100000"/>
              </a:lnSpc>
              <a:spcBef>
                <a:spcPts val="0"/>
              </a:spcBef>
              <a:spcAft>
                <a:spcPts val="0"/>
              </a:spcAft>
              <a:buClr>
                <a:srgbClr val="000000"/>
              </a:buClr>
              <a:buSzPts val="500"/>
              <a:buFont typeface="Times"/>
              <a:buNone/>
            </a:pPr>
            <a:r>
              <a:rPr b="0" i="0" lang="en-US" sz="500" u="none" cap="none" strike="noStrike">
                <a:solidFill>
                  <a:srgbClr val="000000"/>
                </a:solidFill>
                <a:latin typeface="Times"/>
                <a:ea typeface="Times"/>
                <a:cs typeface="Times"/>
                <a:sym typeface="Times"/>
              </a:rPr>
              <a:t>g</a:t>
            </a:r>
            <a:r>
              <a:rPr b="0" baseline="-25000" i="0" lang="en-US" sz="500" u="none" cap="none" strike="noStrike">
                <a:solidFill>
                  <a:srgbClr val="000000"/>
                </a:solidFill>
                <a:latin typeface="Times"/>
                <a:ea typeface="Times"/>
                <a:cs typeface="Times"/>
                <a:sym typeface="Times"/>
              </a:rPr>
              <a:t>c</a:t>
            </a:r>
            <a:r>
              <a:rPr b="0" i="0" lang="en-US" sz="400" u="none" cap="none" strike="noStrike">
                <a:solidFill>
                  <a:srgbClr val="000000"/>
                </a:solidFill>
                <a:latin typeface="Times"/>
                <a:ea typeface="Times"/>
                <a:cs typeface="Times"/>
                <a:sym typeface="Times"/>
              </a:rPr>
              <a:t> = stomatal conductance</a:t>
            </a:r>
            <a:endParaRPr/>
          </a:p>
          <a:p>
            <a:pPr indent="0" lvl="1" marL="112713" marR="0" rtl="0" algn="l">
              <a:lnSpc>
                <a:spcPct val="100000"/>
              </a:lnSpc>
              <a:spcBef>
                <a:spcPts val="0"/>
              </a:spcBef>
              <a:spcAft>
                <a:spcPts val="0"/>
              </a:spcAft>
              <a:buClr>
                <a:srgbClr val="000000"/>
              </a:buClr>
              <a:buSzPts val="500"/>
              <a:buFont typeface="Times"/>
              <a:buNone/>
            </a:pPr>
            <a:r>
              <a:rPr b="0" i="0" lang="en-US" sz="500" u="none" cap="none" strike="noStrike">
                <a:solidFill>
                  <a:srgbClr val="000000"/>
                </a:solidFill>
                <a:latin typeface="Times"/>
                <a:ea typeface="Times"/>
                <a:cs typeface="Times"/>
                <a:sym typeface="Times"/>
              </a:rPr>
              <a:t>g</a:t>
            </a:r>
            <a:r>
              <a:rPr b="0" baseline="-25000" i="0" lang="en-US" sz="500" u="none" cap="none" strike="noStrike">
                <a:solidFill>
                  <a:srgbClr val="000000"/>
                </a:solidFill>
                <a:latin typeface="Times"/>
                <a:ea typeface="Times"/>
                <a:cs typeface="Times"/>
                <a:sym typeface="Times"/>
              </a:rPr>
              <a:t>c  </a:t>
            </a:r>
            <a:r>
              <a:rPr b="0" i="0" lang="en-US" sz="400" u="none" cap="none" strike="noStrike">
                <a:solidFill>
                  <a:srgbClr val="000000"/>
                </a:solidFill>
                <a:latin typeface="Times"/>
                <a:ea typeface="Times"/>
                <a:cs typeface="Times"/>
                <a:sym typeface="Times"/>
              </a:rPr>
              <a:t>~ Assimilation rate (Ah/c)</a:t>
            </a:r>
            <a:endParaRPr/>
          </a:p>
          <a:p>
            <a:pPr indent="0" lvl="0" marL="0" marR="0" rtl="0" algn="l">
              <a:lnSpc>
                <a:spcPct val="100000"/>
              </a:lnSpc>
              <a:spcBef>
                <a:spcPts val="0"/>
              </a:spcBef>
              <a:spcAft>
                <a:spcPts val="0"/>
              </a:spcAft>
              <a:buClr>
                <a:schemeClr val="dk1"/>
              </a:buClr>
              <a:buSzPts val="600"/>
              <a:buFont typeface="Times New Roman"/>
              <a:buNone/>
            </a:pPr>
            <a:r>
              <a:t/>
            </a:r>
            <a:endParaRPr b="0" i="0" sz="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ISSUES</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LUE model inaccuracies </a:t>
            </a:r>
            <a:endParaRPr/>
          </a:p>
          <a:p>
            <a:pPr indent="0" lvl="0" marL="0" marR="0" rtl="0" algn="l">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  Difficulty in obtaining inputs</a:t>
            </a:r>
            <a:endParaRPr b="0" i="0" sz="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400"/>
              <a:buFont typeface="Times New Roman"/>
              <a:buNone/>
            </a:pPr>
            <a:r>
              <a:t/>
            </a:r>
            <a:endParaRPr b="0" i="0" sz="400" u="none" cap="none" strike="noStrike">
              <a:solidFill>
                <a:srgbClr val="000000"/>
              </a:solidFill>
              <a:latin typeface="Times"/>
              <a:ea typeface="Times"/>
              <a:cs typeface="Times"/>
              <a:sym typeface="Times"/>
            </a:endParaRPr>
          </a:p>
        </p:txBody>
      </p:sp>
      <p:sp>
        <p:nvSpPr>
          <p:cNvPr id="11787" name="Google Shape;11787;p1625"/>
          <p:cNvSpPr txBox="1"/>
          <p:nvPr/>
        </p:nvSpPr>
        <p:spPr>
          <a:xfrm>
            <a:off x="2143125" y="6624638"/>
            <a:ext cx="5754688" cy="230187"/>
          </a:xfrm>
          <a:prstGeom prst="rect">
            <a:avLst/>
          </a:prstGeom>
          <a:noFill/>
          <a:ln>
            <a:noFill/>
          </a:ln>
        </p:spPr>
        <p:txBody>
          <a:bodyPr anchorCtr="0" anchor="t" bIns="11250" lIns="22525" spcFirstLastPara="1" rIns="22525" wrap="square" tIns="11250">
            <a:spAutoFit/>
          </a:bodyPr>
          <a:lstStyle/>
          <a:p>
            <a:pPr indent="-25400" lvl="0" marL="0" marR="0" rtl="0" algn="l">
              <a:lnSpc>
                <a:spcPct val="100000"/>
              </a:lnSpc>
              <a:spcBef>
                <a:spcPts val="0"/>
              </a:spcBef>
              <a:spcAft>
                <a:spcPts val="0"/>
              </a:spcAft>
              <a:buClr>
                <a:srgbClr val="000000"/>
              </a:buClr>
              <a:buSzPts val="400"/>
              <a:buFont typeface="Times"/>
              <a:buChar char="•"/>
            </a:pPr>
            <a:r>
              <a:rPr b="0" i="0" lang="en-US" sz="400" u="none" cap="none" strike="noStrike">
                <a:solidFill>
                  <a:srgbClr val="000000"/>
                </a:solidFill>
                <a:latin typeface="Times"/>
                <a:ea typeface="Times"/>
                <a:cs typeface="Times"/>
                <a:sym typeface="Time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endParaRPr/>
          </a:p>
        </p:txBody>
      </p:sp>
      <p:pic>
        <p:nvPicPr>
          <p:cNvPr id="11788" name="Google Shape;11788;p1625"/>
          <p:cNvPicPr preferRelativeResize="0"/>
          <p:nvPr/>
        </p:nvPicPr>
        <p:blipFill rotWithShape="1">
          <a:blip r:embed="rId4">
            <a:alphaModFix/>
          </a:blip>
          <a:srcRect b="0" l="0" r="0" t="0"/>
          <a:stretch/>
        </p:blipFill>
        <p:spPr>
          <a:xfrm>
            <a:off x="5167313" y="1608138"/>
            <a:ext cx="1249362" cy="871537"/>
          </a:xfrm>
          <a:prstGeom prst="rect">
            <a:avLst/>
          </a:prstGeom>
          <a:noFill/>
          <a:ln>
            <a:noFill/>
          </a:ln>
        </p:spPr>
      </p:pic>
      <p:sp>
        <p:nvSpPr>
          <p:cNvPr id="11789" name="Google Shape;11789;p1625"/>
          <p:cNvSpPr/>
          <p:nvPr/>
        </p:nvSpPr>
        <p:spPr>
          <a:xfrm>
            <a:off x="5454650" y="1122363"/>
            <a:ext cx="1992313" cy="193675"/>
          </a:xfrm>
          <a:prstGeom prst="rect">
            <a:avLst/>
          </a:prstGeom>
          <a:noFill/>
          <a:ln>
            <a:noFill/>
          </a:ln>
        </p:spPr>
        <p:txBody>
          <a:bodyPr anchorCtr="0" anchor="t" bIns="11250" lIns="22525" spcFirstLastPara="1" rIns="22525" wrap="square" tIns="11250">
            <a:noAutofit/>
          </a:bodyPr>
          <a:lstStyle/>
          <a:p>
            <a:pPr indent="0" lvl="0" marL="0" marR="0" rtl="0" algn="l">
              <a:lnSpc>
                <a:spcPct val="100000"/>
              </a:lnSpc>
              <a:spcBef>
                <a:spcPts val="0"/>
              </a:spcBef>
              <a:spcAft>
                <a:spcPts val="0"/>
              </a:spcAft>
              <a:buClr>
                <a:srgbClr val="000000"/>
              </a:buClr>
              <a:buSzPts val="500"/>
              <a:buFont typeface="Times"/>
              <a:buNone/>
            </a:pPr>
            <a:r>
              <a:rPr b="0" i="0" lang="en-US" sz="500" u="none" cap="none" strike="noStrike">
                <a:solidFill>
                  <a:srgbClr val="000000"/>
                </a:solidFill>
                <a:latin typeface="Times"/>
                <a:ea typeface="Times"/>
                <a:cs typeface="Times"/>
                <a:sym typeface="Times"/>
              </a:rPr>
              <a:t>Photosynthetic rate (Pc) = Par x Fapar</a:t>
            </a:r>
            <a:r>
              <a:rPr b="0" i="0" lang="en-US" sz="500" u="none" cap="none" strike="noStrike">
                <a:solidFill>
                  <a:srgbClr val="FF3300"/>
                </a:solidFill>
                <a:latin typeface="Times"/>
                <a:ea typeface="Times"/>
                <a:cs typeface="Times"/>
                <a:sym typeface="Times"/>
              </a:rPr>
              <a:t> </a:t>
            </a:r>
            <a:endParaRPr/>
          </a:p>
          <a:p>
            <a:pPr indent="0" lvl="0" marL="0" marR="0" rtl="0" algn="l">
              <a:lnSpc>
                <a:spcPct val="100000"/>
              </a:lnSpc>
              <a:spcBef>
                <a:spcPts val="0"/>
              </a:spcBef>
              <a:spcAft>
                <a:spcPts val="0"/>
              </a:spcAft>
              <a:buClr>
                <a:srgbClr val="FF3300"/>
              </a:buClr>
              <a:buSzPts val="500"/>
              <a:buFont typeface="Times"/>
              <a:buNone/>
            </a:pPr>
            <a:r>
              <a:rPr b="0" i="0" lang="en-US" sz="500" u="none" cap="none" strike="noStrike">
                <a:solidFill>
                  <a:srgbClr val="FF3300"/>
                </a:solidFill>
                <a:latin typeface="Times"/>
                <a:ea typeface="Times"/>
                <a:cs typeface="Times"/>
                <a:sym typeface="Times"/>
              </a:rPr>
              <a:t>                                                             x </a:t>
            </a:r>
            <a:r>
              <a:rPr b="0" i="0" lang="en-US" sz="500" u="none" cap="none" strike="noStrike">
                <a:solidFill>
                  <a:srgbClr val="E10C00"/>
                </a:solidFill>
                <a:latin typeface="Times"/>
                <a:ea typeface="Times"/>
                <a:cs typeface="Times"/>
                <a:sym typeface="Times"/>
              </a:rPr>
              <a:t>Light Use Efficiency(GOES R)</a:t>
            </a:r>
            <a:endParaRPr b="0" i="0" sz="500" u="none" cap="none" strike="noStrike">
              <a:solidFill>
                <a:srgbClr val="00CC99"/>
              </a:solidFill>
              <a:latin typeface="Times"/>
              <a:ea typeface="Times"/>
              <a:cs typeface="Times"/>
              <a:sym typeface="Times"/>
            </a:endParaRPr>
          </a:p>
        </p:txBody>
      </p:sp>
      <p:pic>
        <p:nvPicPr>
          <p:cNvPr id="11790" name="Google Shape;11790;p1625"/>
          <p:cNvPicPr preferRelativeResize="0"/>
          <p:nvPr/>
        </p:nvPicPr>
        <p:blipFill rotWithShape="1">
          <a:blip r:embed="rId5">
            <a:alphaModFix/>
          </a:blip>
          <a:srcRect b="0" l="0" r="0" t="0"/>
          <a:stretch/>
        </p:blipFill>
        <p:spPr>
          <a:xfrm>
            <a:off x="7550150" y="3057525"/>
            <a:ext cx="1420813" cy="1154113"/>
          </a:xfrm>
          <a:prstGeom prst="rect">
            <a:avLst/>
          </a:prstGeom>
          <a:noFill/>
          <a:ln cap="flat" cmpd="sng" w="9525">
            <a:solidFill>
              <a:srgbClr val="E10C00"/>
            </a:solidFill>
            <a:prstDash val="solid"/>
            <a:miter lim="800000"/>
            <a:headEnd len="sm" w="sm" type="none"/>
            <a:tailEnd len="sm" w="sm" type="none"/>
          </a:ln>
        </p:spPr>
      </p:pic>
      <p:sp>
        <p:nvSpPr>
          <p:cNvPr id="11791" name="Google Shape;11791;p1625"/>
          <p:cNvSpPr txBox="1"/>
          <p:nvPr/>
        </p:nvSpPr>
        <p:spPr>
          <a:xfrm>
            <a:off x="6840538" y="1397000"/>
            <a:ext cx="517525" cy="127000"/>
          </a:xfrm>
          <a:prstGeom prst="rect">
            <a:avLst/>
          </a:prstGeom>
          <a:noFill/>
          <a:ln>
            <a:noFill/>
          </a:ln>
        </p:spPr>
        <p:txBody>
          <a:bodyPr anchorCtr="0" anchor="t" bIns="11250" lIns="22525" spcFirstLastPara="1" rIns="22525" wrap="square" tIns="11250">
            <a:spAutoFit/>
          </a:bodyPr>
          <a:lstStyle/>
          <a:p>
            <a:pPr indent="0" lvl="0" marL="0" marR="0" rtl="0" algn="l">
              <a:lnSpc>
                <a:spcPct val="100000"/>
              </a:lnSpc>
              <a:spcBef>
                <a:spcPts val="0"/>
              </a:spcBef>
              <a:spcAft>
                <a:spcPts val="0"/>
              </a:spcAft>
              <a:buClr>
                <a:srgbClr val="000000"/>
              </a:buClr>
              <a:buSzPts val="300"/>
              <a:buFont typeface="Times"/>
              <a:buNone/>
            </a:pPr>
            <a:r>
              <a:rPr b="0" i="0" lang="en-US" sz="300" u="none" cap="none" strike="noStrike">
                <a:solidFill>
                  <a:srgbClr val="000000"/>
                </a:solidFill>
                <a:latin typeface="Times"/>
                <a:ea typeface="Times"/>
                <a:cs typeface="Times"/>
                <a:sym typeface="Times"/>
              </a:rPr>
              <a:t>PRI = </a:t>
            </a:r>
            <a:r>
              <a:rPr b="0" i="0" lang="en-US" sz="300" u="sng" cap="none" strike="noStrike">
                <a:solidFill>
                  <a:srgbClr val="000000"/>
                </a:solidFill>
                <a:latin typeface="Times"/>
                <a:ea typeface="Times"/>
                <a:cs typeface="Times"/>
                <a:sym typeface="Times"/>
              </a:rPr>
              <a:t>Ref (531nm) - Ref (570nm)</a:t>
            </a:r>
            <a:endParaRPr/>
          </a:p>
          <a:p>
            <a:pPr indent="0" lvl="0" marL="0" marR="0" rtl="0" algn="l">
              <a:lnSpc>
                <a:spcPct val="100000"/>
              </a:lnSpc>
              <a:spcBef>
                <a:spcPts val="0"/>
              </a:spcBef>
              <a:spcAft>
                <a:spcPts val="0"/>
              </a:spcAft>
              <a:buClr>
                <a:srgbClr val="000000"/>
              </a:buClr>
              <a:buSzPts val="300"/>
              <a:buFont typeface="Times"/>
              <a:buNone/>
            </a:pPr>
            <a:r>
              <a:rPr b="0" i="0" lang="en-US" sz="300" u="none" cap="none" strike="noStrike">
                <a:solidFill>
                  <a:srgbClr val="000000"/>
                </a:solidFill>
                <a:latin typeface="Times"/>
                <a:ea typeface="Times"/>
                <a:cs typeface="Times"/>
                <a:sym typeface="Times"/>
              </a:rPr>
              <a:t>           Ref(531nm) +Ref (570nm)</a:t>
            </a:r>
            <a:endParaRPr/>
          </a:p>
        </p:txBody>
      </p:sp>
      <p:cxnSp>
        <p:nvCxnSpPr>
          <p:cNvPr id="11792" name="Google Shape;11792;p1625"/>
          <p:cNvCxnSpPr/>
          <p:nvPr/>
        </p:nvCxnSpPr>
        <p:spPr>
          <a:xfrm>
            <a:off x="6719888" y="1354138"/>
            <a:ext cx="50800" cy="212725"/>
          </a:xfrm>
          <a:prstGeom prst="straightConnector1">
            <a:avLst/>
          </a:prstGeom>
          <a:noFill/>
          <a:ln cap="flat" cmpd="sng" w="57150">
            <a:solidFill>
              <a:srgbClr val="CC3300"/>
            </a:solidFill>
            <a:prstDash val="solid"/>
            <a:round/>
            <a:headEnd len="med" w="med" type="none"/>
            <a:tailEnd len="med" w="med" type="triangle"/>
          </a:ln>
        </p:spPr>
      </p:cxnSp>
      <p:pic>
        <p:nvPicPr>
          <p:cNvPr id="11793" name="Google Shape;11793;p1625"/>
          <p:cNvPicPr preferRelativeResize="0"/>
          <p:nvPr/>
        </p:nvPicPr>
        <p:blipFill rotWithShape="1">
          <a:blip r:embed="rId6">
            <a:alphaModFix/>
          </a:blip>
          <a:srcRect b="0" l="0" r="0" t="0"/>
          <a:stretch/>
        </p:blipFill>
        <p:spPr>
          <a:xfrm>
            <a:off x="6327775" y="1608138"/>
            <a:ext cx="1249363" cy="871537"/>
          </a:xfrm>
          <a:prstGeom prst="rect">
            <a:avLst/>
          </a:prstGeom>
          <a:noFill/>
          <a:ln>
            <a:noFill/>
          </a:ln>
        </p:spPr>
      </p:pic>
      <p:sp>
        <p:nvSpPr>
          <p:cNvPr id="11794" name="Google Shape;11794;p1625"/>
          <p:cNvSpPr/>
          <p:nvPr/>
        </p:nvSpPr>
        <p:spPr>
          <a:xfrm>
            <a:off x="5160963" y="2900363"/>
            <a:ext cx="2295525" cy="1135062"/>
          </a:xfrm>
          <a:prstGeom prst="rect">
            <a:avLst/>
          </a:prstGeom>
          <a:noFill/>
          <a:ln>
            <a:noFill/>
          </a:ln>
        </p:spPr>
        <p:txBody>
          <a:bodyPr anchorCtr="0" anchor="t" bIns="11250" lIns="22525" spcFirstLastPara="1" rIns="22525" wrap="square" tIns="11250">
            <a:noAutofit/>
          </a:bodyPr>
          <a:lstStyle/>
          <a:p>
            <a:pPr indent="-50800" lvl="0" marL="0" marR="0" rtl="0" algn="ctr">
              <a:lnSpc>
                <a:spcPct val="100000"/>
              </a:lnSpc>
              <a:spcBef>
                <a:spcPts val="0"/>
              </a:spcBef>
              <a:spcAft>
                <a:spcPts val="0"/>
              </a:spcAft>
              <a:buClr>
                <a:srgbClr val="000000"/>
              </a:buClr>
              <a:buSzPts val="800"/>
              <a:buFont typeface="Times"/>
              <a:buChar char="•"/>
            </a:pPr>
            <a:r>
              <a:rPr b="0" i="0" lang="en-US" sz="800" u="none" cap="none" strike="noStrike">
                <a:solidFill>
                  <a:srgbClr val="000000"/>
                </a:solidFill>
                <a:latin typeface="Times"/>
                <a:ea typeface="Times"/>
                <a:cs typeface="Times"/>
                <a:sym typeface="Times"/>
              </a:rPr>
              <a:t>For Improved ET and Carbon Flux Monitoring GOES R</a:t>
            </a:r>
            <a:endParaRPr/>
          </a:p>
          <a:p>
            <a:pPr indent="0" lvl="0" marL="0" marR="0" rtl="0" algn="ctr">
              <a:lnSpc>
                <a:spcPct val="100000"/>
              </a:lnSpc>
              <a:spcBef>
                <a:spcPts val="160"/>
              </a:spcBef>
              <a:spcAft>
                <a:spcPts val="0"/>
              </a:spcAft>
              <a:buClr>
                <a:srgbClr val="000000"/>
              </a:buClr>
              <a:buSzPts val="800"/>
              <a:buFont typeface="Times"/>
              <a:buNone/>
            </a:pPr>
            <a:r>
              <a:rPr b="0" i="0" lang="en-US" sz="800" u="none" cap="none" strike="noStrike">
                <a:solidFill>
                  <a:srgbClr val="000000"/>
                </a:solidFill>
                <a:latin typeface="Times"/>
                <a:ea typeface="Times"/>
                <a:cs typeface="Times"/>
                <a:sym typeface="Times"/>
              </a:rPr>
              <a:t>Should Include </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570 nm band as threshold requirement</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Radiometric requirements as in CW task </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Dynamic range; modify threshold to not saturate over vegetation.</a:t>
            </a:r>
            <a:endParaRPr/>
          </a:p>
          <a:p>
            <a:pPr indent="-44450" lvl="1" marL="112713" marR="0" rtl="0" algn="ctr">
              <a:lnSpc>
                <a:spcPct val="100000"/>
              </a:lnSpc>
              <a:spcBef>
                <a:spcPts val="140"/>
              </a:spcBef>
              <a:spcAft>
                <a:spcPts val="0"/>
              </a:spcAft>
              <a:buClr>
                <a:srgbClr val="000000"/>
              </a:buClr>
              <a:buSzPts val="700"/>
              <a:buFont typeface="Times"/>
              <a:buChar char="–"/>
            </a:pPr>
            <a:r>
              <a:rPr b="0" i="0" lang="en-US" sz="700" u="none" cap="none" strike="noStrike">
                <a:solidFill>
                  <a:srgbClr val="000000"/>
                </a:solidFill>
                <a:latin typeface="Times"/>
                <a:ea typeface="Times"/>
                <a:cs typeface="Times"/>
                <a:sym typeface="Times"/>
              </a:rPr>
              <a:t>Geographic coverage</a:t>
            </a:r>
            <a:endParaRPr/>
          </a:p>
          <a:p>
            <a:pPr indent="-38100" lvl="2" marL="225425" marR="0" rtl="0" algn="ctr">
              <a:lnSpc>
                <a:spcPct val="100000"/>
              </a:lnSpc>
              <a:spcBef>
                <a:spcPts val="120"/>
              </a:spcBef>
              <a:spcAft>
                <a:spcPts val="0"/>
              </a:spcAft>
              <a:buClr>
                <a:srgbClr val="000000"/>
              </a:buClr>
              <a:buSzPts val="600"/>
              <a:buFont typeface="Times"/>
              <a:buChar char="•"/>
            </a:pPr>
            <a:r>
              <a:rPr b="0" i="0" lang="en-US" sz="600" u="none" cap="none" strike="noStrike">
                <a:solidFill>
                  <a:srgbClr val="000000"/>
                </a:solidFill>
                <a:latin typeface="Times"/>
                <a:ea typeface="Times"/>
                <a:cs typeface="Times"/>
                <a:sym typeface="Times"/>
              </a:rPr>
              <a:t>As in CW task</a:t>
            </a:r>
            <a:endParaRPr/>
          </a:p>
          <a:p>
            <a:pPr indent="-38100" lvl="2" marL="225425" marR="0" rtl="0" algn="ctr">
              <a:lnSpc>
                <a:spcPct val="100000"/>
              </a:lnSpc>
              <a:spcBef>
                <a:spcPts val="120"/>
              </a:spcBef>
              <a:spcAft>
                <a:spcPts val="0"/>
              </a:spcAft>
              <a:buClr>
                <a:srgbClr val="000000"/>
              </a:buClr>
              <a:buSzPts val="600"/>
              <a:buFont typeface="Times"/>
              <a:buChar char="•"/>
            </a:pPr>
            <a:r>
              <a:rPr b="0" i="0" lang="en-US" sz="600" u="none" cap="none" strike="noStrike">
                <a:solidFill>
                  <a:srgbClr val="000000"/>
                </a:solidFill>
                <a:latin typeface="Times"/>
                <a:ea typeface="Times"/>
                <a:cs typeface="Times"/>
                <a:sym typeface="Times"/>
              </a:rPr>
              <a:t>Allocate non-CW scan time to continental coverage</a:t>
            </a:r>
            <a:endParaRPr/>
          </a:p>
        </p:txBody>
      </p:sp>
      <p:cxnSp>
        <p:nvCxnSpPr>
          <p:cNvPr id="11795" name="Google Shape;11795;p1625"/>
          <p:cNvCxnSpPr/>
          <p:nvPr/>
        </p:nvCxnSpPr>
        <p:spPr>
          <a:xfrm flipH="1">
            <a:off x="5784850" y="1290638"/>
            <a:ext cx="103188" cy="339725"/>
          </a:xfrm>
          <a:prstGeom prst="straightConnector1">
            <a:avLst/>
          </a:prstGeom>
          <a:noFill/>
          <a:ln cap="flat" cmpd="sng" w="57150">
            <a:solidFill>
              <a:schemeClr val="dk1"/>
            </a:solidFill>
            <a:prstDash val="solid"/>
            <a:round/>
            <a:headEnd len="med" w="med" type="none"/>
            <a:tailEnd len="med" w="med" type="triangle"/>
          </a:ln>
        </p:spPr>
      </p:cxnSp>
      <p:sp>
        <p:nvSpPr>
          <p:cNvPr id="11796" name="Google Shape;11796;p1625"/>
          <p:cNvSpPr txBox="1"/>
          <p:nvPr/>
        </p:nvSpPr>
        <p:spPr>
          <a:xfrm>
            <a:off x="7720013" y="1879600"/>
            <a:ext cx="760412" cy="228600"/>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From Helicopter Analysis</a:t>
            </a:r>
            <a:endParaRPr/>
          </a:p>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In BOREAS</a:t>
            </a:r>
            <a:endParaRPr/>
          </a:p>
        </p:txBody>
      </p:sp>
      <p:sp>
        <p:nvSpPr>
          <p:cNvPr id="11797" name="Google Shape;11797;p1625"/>
          <p:cNvSpPr txBox="1"/>
          <p:nvPr/>
        </p:nvSpPr>
        <p:spPr>
          <a:xfrm>
            <a:off x="8035925" y="4783138"/>
            <a:ext cx="692150" cy="127000"/>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From MODIS Analysis</a:t>
            </a:r>
            <a:endParaRPr/>
          </a:p>
        </p:txBody>
      </p:sp>
      <p:pic>
        <p:nvPicPr>
          <p:cNvPr id="11798" name="Google Shape;11798;p1625"/>
          <p:cNvPicPr preferRelativeResize="0"/>
          <p:nvPr/>
        </p:nvPicPr>
        <p:blipFill rotWithShape="1">
          <a:blip r:embed="rId7">
            <a:alphaModFix/>
          </a:blip>
          <a:srcRect b="0" l="0" r="0" t="0"/>
          <a:stretch/>
        </p:blipFill>
        <p:spPr>
          <a:xfrm>
            <a:off x="7602538" y="296863"/>
            <a:ext cx="1263650" cy="1328737"/>
          </a:xfrm>
          <a:prstGeom prst="rect">
            <a:avLst/>
          </a:prstGeom>
          <a:noFill/>
          <a:ln>
            <a:noFill/>
          </a:ln>
        </p:spPr>
      </p:pic>
      <p:grpSp>
        <p:nvGrpSpPr>
          <p:cNvPr id="11799" name="Google Shape;11799;p1625"/>
          <p:cNvGrpSpPr/>
          <p:nvPr/>
        </p:nvGrpSpPr>
        <p:grpSpPr>
          <a:xfrm>
            <a:off x="2874963" y="804863"/>
            <a:ext cx="1749425" cy="1673225"/>
            <a:chOff x="8592" y="1824"/>
            <a:chExt cx="4848" cy="3794"/>
          </a:xfrm>
        </p:grpSpPr>
        <p:pic>
          <p:nvPicPr>
            <p:cNvPr id="11800" name="Google Shape;11800;p1625"/>
            <p:cNvPicPr preferRelativeResize="0"/>
            <p:nvPr/>
          </p:nvPicPr>
          <p:blipFill rotWithShape="1">
            <a:blip r:embed="rId8">
              <a:alphaModFix/>
            </a:blip>
            <a:srcRect b="0" l="0" r="0" t="0"/>
            <a:stretch/>
          </p:blipFill>
          <p:spPr>
            <a:xfrm>
              <a:off x="8592" y="1824"/>
              <a:ext cx="4848" cy="3794"/>
            </a:xfrm>
            <a:prstGeom prst="rect">
              <a:avLst/>
            </a:prstGeom>
            <a:noFill/>
            <a:ln>
              <a:noFill/>
            </a:ln>
          </p:spPr>
        </p:pic>
        <p:sp>
          <p:nvSpPr>
            <p:cNvPr id="11801" name="Google Shape;11801;p1625"/>
            <p:cNvSpPr txBox="1"/>
            <p:nvPr/>
          </p:nvSpPr>
          <p:spPr>
            <a:xfrm>
              <a:off x="9264" y="5088"/>
              <a:ext cx="3758" cy="518"/>
            </a:xfrm>
            <a:prstGeom prst="rect">
              <a:avLst/>
            </a:prstGeom>
            <a:noFill/>
            <a:ln>
              <a:noFill/>
            </a:ln>
          </p:spPr>
          <p:txBody>
            <a:bodyPr anchorCtr="0" anchor="t" bIns="11250" lIns="22525" spcFirstLastPara="1" rIns="22525" wrap="square" tIns="11250">
              <a:sp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Impacts</a:t>
              </a:r>
              <a:endParaRPr/>
            </a:p>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Overestimation of ET, cloudiness, precipitation</a:t>
              </a:r>
              <a:endParaRPr/>
            </a:p>
          </p:txBody>
        </p:sp>
      </p:grpSp>
      <p:pic>
        <p:nvPicPr>
          <p:cNvPr id="11802" name="Google Shape;11802;p1625"/>
          <p:cNvPicPr preferRelativeResize="0"/>
          <p:nvPr/>
        </p:nvPicPr>
        <p:blipFill rotWithShape="1">
          <a:blip r:embed="rId9">
            <a:alphaModFix/>
          </a:blip>
          <a:srcRect b="0" l="0" r="0" t="0"/>
          <a:stretch/>
        </p:blipFill>
        <p:spPr>
          <a:xfrm>
            <a:off x="7112000" y="5051425"/>
            <a:ext cx="1968500" cy="1530350"/>
          </a:xfrm>
          <a:prstGeom prst="rect">
            <a:avLst/>
          </a:prstGeom>
          <a:noFill/>
          <a:ln cap="flat" cmpd="sng" w="9525">
            <a:solidFill>
              <a:srgbClr val="E10C00"/>
            </a:solidFill>
            <a:prstDash val="solid"/>
            <a:miter lim="800000"/>
            <a:headEnd len="sm" w="sm" type="none"/>
            <a:tailEnd len="sm" w="sm" type="none"/>
          </a:ln>
        </p:spPr>
      </p:pic>
      <p:sp>
        <p:nvSpPr>
          <p:cNvPr id="11803" name="Google Shape;11803;p1625"/>
          <p:cNvSpPr/>
          <p:nvPr/>
        </p:nvSpPr>
        <p:spPr>
          <a:xfrm rot="5400000">
            <a:off x="7508876" y="2266950"/>
            <a:ext cx="741362" cy="693737"/>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1625"/>
          <p:cNvSpPr txBox="1"/>
          <p:nvPr/>
        </p:nvSpPr>
        <p:spPr>
          <a:xfrm>
            <a:off x="7532688" y="2243138"/>
            <a:ext cx="693737" cy="741362"/>
          </a:xfrm>
          <a:prstGeom prst="rect">
            <a:avLst/>
          </a:prstGeom>
          <a:no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3CA200"/>
              </a:solidFill>
              <a:latin typeface="Times"/>
              <a:ea typeface="Times"/>
              <a:cs typeface="Times"/>
              <a:sym typeface="Times"/>
            </a:endParaRPr>
          </a:p>
        </p:txBody>
      </p:sp>
      <p:grpSp>
        <p:nvGrpSpPr>
          <p:cNvPr id="11805" name="Google Shape;11805;p1625"/>
          <p:cNvGrpSpPr/>
          <p:nvPr/>
        </p:nvGrpSpPr>
        <p:grpSpPr>
          <a:xfrm>
            <a:off x="120650" y="42863"/>
            <a:ext cx="1558925" cy="2517775"/>
            <a:chOff x="1248" y="624"/>
            <a:chExt cx="4320" cy="5712"/>
          </a:xfrm>
        </p:grpSpPr>
        <p:pic>
          <p:nvPicPr>
            <p:cNvPr id="11806" name="Google Shape;11806;p1625"/>
            <p:cNvPicPr preferRelativeResize="0"/>
            <p:nvPr/>
          </p:nvPicPr>
          <p:blipFill rotWithShape="1">
            <a:blip r:embed="rId10">
              <a:alphaModFix/>
            </a:blip>
            <a:srcRect b="0" l="0" r="0" t="0"/>
            <a:stretch/>
          </p:blipFill>
          <p:spPr>
            <a:xfrm>
              <a:off x="1536" y="768"/>
              <a:ext cx="3675" cy="5280"/>
            </a:xfrm>
            <a:prstGeom prst="rect">
              <a:avLst/>
            </a:prstGeom>
            <a:noFill/>
            <a:ln>
              <a:noFill/>
            </a:ln>
          </p:spPr>
        </p:pic>
        <p:sp>
          <p:nvSpPr>
            <p:cNvPr id="11807" name="Google Shape;11807;p1625"/>
            <p:cNvSpPr/>
            <p:nvPr/>
          </p:nvSpPr>
          <p:spPr>
            <a:xfrm>
              <a:off x="1248" y="624"/>
              <a:ext cx="4320" cy="1008"/>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1808" name="Google Shape;11808;p1625"/>
            <p:cNvSpPr/>
            <p:nvPr/>
          </p:nvSpPr>
          <p:spPr>
            <a:xfrm>
              <a:off x="1536" y="5424"/>
              <a:ext cx="3696" cy="912"/>
            </a:xfrm>
            <a:prstGeom prst="rect">
              <a:avLst/>
            </a:prstGeom>
            <a:solidFill>
              <a:srgbClr val="123368"/>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FFFFFF"/>
                </a:buClr>
                <a:buSzPts val="600"/>
                <a:buFont typeface="Times"/>
                <a:buNone/>
              </a:pPr>
              <a:r>
                <a:rPr b="0" i="0" lang="en-US" sz="600" u="none" cap="none" strike="noStrike">
                  <a:solidFill>
                    <a:srgbClr val="FFFFFF"/>
                  </a:solidFill>
                  <a:latin typeface="Times"/>
                  <a:ea typeface="Times"/>
                  <a:cs typeface="Times"/>
                  <a:sym typeface="Times"/>
                </a:rPr>
                <a:t>The vegetated land surface and climate are linked through the carbon and water cycle at time scales from seconds to centuries</a:t>
              </a:r>
              <a:endParaRPr/>
            </a:p>
          </p:txBody>
        </p:sp>
      </p:grpSp>
      <p:grpSp>
        <p:nvGrpSpPr>
          <p:cNvPr id="11809" name="Google Shape;11809;p1625"/>
          <p:cNvGrpSpPr/>
          <p:nvPr/>
        </p:nvGrpSpPr>
        <p:grpSpPr>
          <a:xfrm>
            <a:off x="207963" y="2687638"/>
            <a:ext cx="1368425" cy="1571625"/>
            <a:chOff x="1488" y="6470"/>
            <a:chExt cx="3792" cy="3562"/>
          </a:xfrm>
        </p:grpSpPr>
        <p:pic>
          <p:nvPicPr>
            <p:cNvPr id="11810" name="Google Shape;11810;p1625"/>
            <p:cNvPicPr preferRelativeResize="0"/>
            <p:nvPr/>
          </p:nvPicPr>
          <p:blipFill rotWithShape="1">
            <a:blip r:embed="rId11">
              <a:alphaModFix/>
            </a:blip>
            <a:srcRect b="0" l="0" r="0" t="0"/>
            <a:stretch/>
          </p:blipFill>
          <p:spPr>
            <a:xfrm>
              <a:off x="1488" y="6470"/>
              <a:ext cx="3792" cy="3028"/>
            </a:xfrm>
            <a:prstGeom prst="rect">
              <a:avLst/>
            </a:prstGeom>
            <a:noFill/>
            <a:ln>
              <a:noFill/>
            </a:ln>
          </p:spPr>
        </p:pic>
        <p:sp>
          <p:nvSpPr>
            <p:cNvPr id="11811" name="Google Shape;11811;p1625"/>
            <p:cNvSpPr/>
            <p:nvPr/>
          </p:nvSpPr>
          <p:spPr>
            <a:xfrm>
              <a:off x="1488" y="9408"/>
              <a:ext cx="3792" cy="624"/>
            </a:xfrm>
            <a:prstGeom prst="rect">
              <a:avLst/>
            </a:prstGeom>
            <a:solidFill>
              <a:srgbClr val="399A29"/>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FFFFFF"/>
                </a:buClr>
                <a:buSzPts val="600"/>
                <a:buFont typeface="Times"/>
                <a:buNone/>
              </a:pPr>
              <a:r>
                <a:rPr b="0" i="0" lang="en-US" sz="600" u="none" cap="none" strike="noStrike">
                  <a:solidFill>
                    <a:srgbClr val="FFFFFF"/>
                  </a:solidFill>
                  <a:latin typeface="Times"/>
                  <a:ea typeface="Times"/>
                  <a:cs typeface="Times"/>
                  <a:sym typeface="Times"/>
                </a:rPr>
                <a:t>The carbon and water cycle are linked through leaf physiology</a:t>
              </a:r>
              <a:endParaRPr/>
            </a:p>
          </p:txBody>
        </p:sp>
      </p:grpSp>
      <p:grpSp>
        <p:nvGrpSpPr>
          <p:cNvPr id="11812" name="Google Shape;11812;p1625"/>
          <p:cNvGrpSpPr/>
          <p:nvPr/>
        </p:nvGrpSpPr>
        <p:grpSpPr>
          <a:xfrm>
            <a:off x="225425" y="4338638"/>
            <a:ext cx="1268413" cy="2455862"/>
            <a:chOff x="1536" y="9840"/>
            <a:chExt cx="3517" cy="5568"/>
          </a:xfrm>
        </p:grpSpPr>
        <p:pic>
          <p:nvPicPr>
            <p:cNvPr id="11813" name="Google Shape;11813;p1625"/>
            <p:cNvPicPr preferRelativeResize="0"/>
            <p:nvPr/>
          </p:nvPicPr>
          <p:blipFill rotWithShape="1">
            <a:blip r:embed="rId12">
              <a:alphaModFix/>
            </a:blip>
            <a:srcRect b="0" l="0" r="0" t="0"/>
            <a:stretch/>
          </p:blipFill>
          <p:spPr>
            <a:xfrm>
              <a:off x="1552" y="9840"/>
              <a:ext cx="3501" cy="4416"/>
            </a:xfrm>
            <a:prstGeom prst="rect">
              <a:avLst/>
            </a:prstGeom>
            <a:noFill/>
            <a:ln>
              <a:noFill/>
            </a:ln>
          </p:spPr>
        </p:pic>
        <p:sp>
          <p:nvSpPr>
            <p:cNvPr id="11814" name="Google Shape;11814;p1625"/>
            <p:cNvSpPr/>
            <p:nvPr/>
          </p:nvSpPr>
          <p:spPr>
            <a:xfrm>
              <a:off x="1536" y="14160"/>
              <a:ext cx="3504" cy="1248"/>
            </a:xfrm>
            <a:prstGeom prst="rect">
              <a:avLst/>
            </a:prstGeom>
            <a:solidFill>
              <a:schemeClr val="lt1"/>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500"/>
                <a:buFont typeface="Times"/>
                <a:buNone/>
              </a:pPr>
              <a:r>
                <a:rPr b="1" i="0" lang="en-US" sz="500" u="none" cap="none" strike="noStrike">
                  <a:solidFill>
                    <a:srgbClr val="000000"/>
                  </a:solidFill>
                  <a:latin typeface="Times"/>
                  <a:ea typeface="Times"/>
                  <a:cs typeface="Times"/>
                  <a:sym typeface="Times"/>
                </a:rPr>
                <a:t>Reduction of  canopy conductance from afternoon boundary layer warming and drying </a:t>
              </a:r>
              <a:endParaRPr/>
            </a:p>
            <a:p>
              <a:pPr indent="0" lvl="0" marL="0" marR="0" rtl="0" algn="ctr">
                <a:lnSpc>
                  <a:spcPct val="100000"/>
                </a:lnSpc>
                <a:spcBef>
                  <a:spcPts val="0"/>
                </a:spcBef>
                <a:spcAft>
                  <a:spcPts val="0"/>
                </a:spcAft>
                <a:buClr>
                  <a:srgbClr val="000000"/>
                </a:buClr>
                <a:buSzPts val="400"/>
                <a:buFont typeface="Times"/>
                <a:buNone/>
              </a:pPr>
              <a:r>
                <a:rPr b="0" i="0" lang="en-US" sz="400" u="none" cap="none" strike="noStrike">
                  <a:solidFill>
                    <a:srgbClr val="000000"/>
                  </a:solidFill>
                  <a:latin typeface="Times"/>
                  <a:ea typeface="Times"/>
                  <a:cs typeface="Times"/>
                  <a:sym typeface="Time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endParaRPr/>
            </a:p>
          </p:txBody>
        </p:sp>
      </p:grpSp>
      <p:grpSp>
        <p:nvGrpSpPr>
          <p:cNvPr id="11815" name="Google Shape;11815;p1625"/>
          <p:cNvGrpSpPr/>
          <p:nvPr/>
        </p:nvGrpSpPr>
        <p:grpSpPr>
          <a:xfrm>
            <a:off x="2874963" y="4783138"/>
            <a:ext cx="1784350" cy="1778000"/>
            <a:chOff x="8592" y="10848"/>
            <a:chExt cx="4944" cy="4032"/>
          </a:xfrm>
        </p:grpSpPr>
        <p:grpSp>
          <p:nvGrpSpPr>
            <p:cNvPr id="11816" name="Google Shape;11816;p1625"/>
            <p:cNvGrpSpPr/>
            <p:nvPr/>
          </p:nvGrpSpPr>
          <p:grpSpPr>
            <a:xfrm>
              <a:off x="8592" y="10848"/>
              <a:ext cx="4944" cy="4032"/>
              <a:chOff x="8592" y="10848"/>
              <a:chExt cx="4944" cy="4032"/>
            </a:xfrm>
          </p:grpSpPr>
          <p:pic>
            <p:nvPicPr>
              <p:cNvPr id="11817" name="Google Shape;11817;p1625"/>
              <p:cNvPicPr preferRelativeResize="0"/>
              <p:nvPr/>
            </p:nvPicPr>
            <p:blipFill rotWithShape="1">
              <a:blip r:embed="rId13">
                <a:alphaModFix/>
              </a:blip>
              <a:srcRect b="0" l="0" r="0" t="0"/>
              <a:stretch/>
            </p:blipFill>
            <p:spPr>
              <a:xfrm>
                <a:off x="8976" y="10848"/>
                <a:ext cx="4560" cy="3552"/>
              </a:xfrm>
              <a:prstGeom prst="rect">
                <a:avLst/>
              </a:prstGeom>
              <a:noFill/>
              <a:ln>
                <a:noFill/>
              </a:ln>
            </p:spPr>
          </p:pic>
          <p:sp>
            <p:nvSpPr>
              <p:cNvPr id="11818" name="Google Shape;11818;p1625"/>
              <p:cNvSpPr txBox="1"/>
              <p:nvPr/>
            </p:nvSpPr>
            <p:spPr>
              <a:xfrm>
                <a:off x="8592" y="14400"/>
                <a:ext cx="4944" cy="480"/>
              </a:xfrm>
              <a:prstGeom prst="rect">
                <a:avLst/>
              </a:prstGeom>
              <a:solidFill>
                <a:schemeClr val="lt1"/>
              </a:solidFill>
              <a:ln>
                <a:noFill/>
              </a:ln>
            </p:spPr>
            <p:txBody>
              <a:bodyPr anchorCtr="0" anchor="t"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Comparison of Model-based estimates of LUE with ground-based measures.  Turner et al. 2003</a:t>
                </a:r>
                <a:endParaRPr/>
              </a:p>
            </p:txBody>
          </p:sp>
        </p:grpSp>
        <p:sp>
          <p:nvSpPr>
            <p:cNvPr id="11819" name="Google Shape;11819;p1625"/>
            <p:cNvSpPr/>
            <p:nvPr/>
          </p:nvSpPr>
          <p:spPr>
            <a:xfrm rot="-5400000">
              <a:off x="7032" y="12408"/>
              <a:ext cx="3552" cy="432"/>
            </a:xfrm>
            <a:prstGeom prst="rect">
              <a:avLst/>
            </a:prstGeom>
            <a:solidFill>
              <a:schemeClr val="lt1"/>
            </a:solidFill>
            <a:ln>
              <a:noFill/>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rgbClr val="000000"/>
                </a:buClr>
                <a:buSzPts val="600"/>
                <a:buFont typeface="Times"/>
                <a:buNone/>
              </a:pPr>
              <a:r>
                <a:rPr b="0" i="0" lang="en-US" sz="600" u="none" cap="none" strike="noStrike">
                  <a:solidFill>
                    <a:srgbClr val="000000"/>
                  </a:solidFill>
                  <a:latin typeface="Times"/>
                  <a:ea typeface="Times"/>
                  <a:cs typeface="Times"/>
                  <a:sym typeface="Times"/>
                </a:rPr>
                <a:t>Light Use Efficiency (gCMJ</a:t>
              </a:r>
              <a:r>
                <a:rPr b="0" baseline="30000" i="0" lang="en-US" sz="600" u="none" cap="none" strike="noStrike">
                  <a:solidFill>
                    <a:srgbClr val="000000"/>
                  </a:solidFill>
                  <a:latin typeface="Times"/>
                  <a:ea typeface="Times"/>
                  <a:cs typeface="Times"/>
                  <a:sym typeface="Times"/>
                </a:rPr>
                <a:t>-1 </a:t>
              </a:r>
              <a:r>
                <a:rPr b="0" i="0" lang="en-US" sz="600" u="none" cap="none" strike="noStrike">
                  <a:solidFill>
                    <a:srgbClr val="000000"/>
                  </a:solidFill>
                  <a:latin typeface="Times"/>
                  <a:ea typeface="Times"/>
                  <a:cs typeface="Times"/>
                  <a:sym typeface="Times"/>
                </a:rPr>
                <a:t>)</a:t>
              </a:r>
              <a:endParaRPr/>
            </a:p>
          </p:txBody>
        </p:sp>
      </p:grpSp>
      <p:cxnSp>
        <p:nvCxnSpPr>
          <p:cNvPr id="11820" name="Google Shape;11820;p1625"/>
          <p:cNvCxnSpPr/>
          <p:nvPr/>
        </p:nvCxnSpPr>
        <p:spPr>
          <a:xfrm>
            <a:off x="4970463" y="381000"/>
            <a:ext cx="0" cy="6116638"/>
          </a:xfrm>
          <a:prstGeom prst="straightConnector1">
            <a:avLst/>
          </a:prstGeom>
          <a:noFill/>
          <a:ln cap="flat" cmpd="sng" w="9525">
            <a:solidFill>
              <a:schemeClr val="dk1"/>
            </a:solidFill>
            <a:prstDash val="solid"/>
            <a:round/>
            <a:headEnd len="med" w="med" type="none"/>
            <a:tailEnd len="med" w="med" type="none"/>
          </a:ln>
        </p:spPr>
      </p:cxnSp>
      <p:sp>
        <p:nvSpPr>
          <p:cNvPr id="11821" name="Google Shape;11821;p1625"/>
          <p:cNvSpPr/>
          <p:nvPr/>
        </p:nvSpPr>
        <p:spPr>
          <a:xfrm>
            <a:off x="3359150" y="465138"/>
            <a:ext cx="623888" cy="106362"/>
          </a:xfrm>
          <a:prstGeom prst="leftArrow">
            <a:avLst>
              <a:gd fmla="val 50000" name="adj1"/>
              <a:gd fmla="val 146643" name="adj2"/>
            </a:avLst>
          </a:prstGeom>
          <a:solidFill>
            <a:srgbClr val="C00048"/>
          </a:solidFill>
          <a:ln cap="flat" cmpd="sng" w="9525">
            <a:solidFill>
              <a:schemeClr val="dk1"/>
            </a:solidFill>
            <a:prstDash val="solid"/>
            <a:miter lim="800000"/>
            <a:headEnd len="sm" w="sm" type="none"/>
            <a:tailEnd len="sm" w="sm" type="none"/>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C00048"/>
              </a:solidFill>
              <a:latin typeface="Times"/>
              <a:ea typeface="Times"/>
              <a:cs typeface="Times"/>
              <a:sym typeface="Times"/>
            </a:endParaRPr>
          </a:p>
        </p:txBody>
      </p:sp>
      <p:sp>
        <p:nvSpPr>
          <p:cNvPr id="11822" name="Google Shape;11822;p1625"/>
          <p:cNvSpPr/>
          <p:nvPr/>
        </p:nvSpPr>
        <p:spPr>
          <a:xfrm flipH="1">
            <a:off x="5975350" y="487363"/>
            <a:ext cx="622300" cy="104775"/>
          </a:xfrm>
          <a:prstGeom prst="leftArrow">
            <a:avLst>
              <a:gd fmla="val 50000" name="adj1"/>
              <a:gd fmla="val 148485" name="adj2"/>
            </a:avLst>
          </a:prstGeom>
          <a:solidFill>
            <a:srgbClr val="C00048"/>
          </a:solidFill>
          <a:ln cap="flat" cmpd="sng" w="9525">
            <a:solidFill>
              <a:schemeClr val="dk1"/>
            </a:solidFill>
            <a:prstDash val="solid"/>
            <a:miter lim="800000"/>
            <a:headEnd len="sm" w="sm" type="none"/>
            <a:tailEnd len="sm" w="sm" type="none"/>
          </a:ln>
        </p:spPr>
        <p:txBody>
          <a:bodyPr anchorCtr="0" anchor="ctr" bIns="11250" lIns="22525" spcFirstLastPara="1" rIns="22525" wrap="square" tIns="11250">
            <a:noAutofit/>
          </a:bodyPr>
          <a:lstStyle/>
          <a:p>
            <a:pPr indent="0" lvl="0" marL="0" marR="0" rtl="0" algn="ctr">
              <a:lnSpc>
                <a:spcPct val="100000"/>
              </a:lnSpc>
              <a:spcBef>
                <a:spcPts val="0"/>
              </a:spcBef>
              <a:spcAft>
                <a:spcPts val="0"/>
              </a:spcAft>
              <a:buClr>
                <a:schemeClr val="dk1"/>
              </a:buClr>
              <a:buSzPts val="600"/>
              <a:buFont typeface="Times New Roman"/>
              <a:buNone/>
            </a:pPr>
            <a:r>
              <a:t/>
            </a:r>
            <a:endParaRPr b="0" i="0" sz="600" u="none" cap="none" strike="noStrike">
              <a:solidFill>
                <a:srgbClr val="C00048"/>
              </a:solidFill>
              <a:latin typeface="Times"/>
              <a:ea typeface="Times"/>
              <a:cs typeface="Times"/>
              <a:sym typeface="Times"/>
            </a:endParaRPr>
          </a:p>
        </p:txBody>
      </p:sp>
      <p:pic>
        <p:nvPicPr>
          <p:cNvPr id="11823" name="Google Shape;11823;p1625"/>
          <p:cNvPicPr preferRelativeResize="0"/>
          <p:nvPr/>
        </p:nvPicPr>
        <p:blipFill rotWithShape="1">
          <a:blip r:embed="rId14">
            <a:alphaModFix/>
          </a:blip>
          <a:srcRect b="0" l="0" r="0" t="0"/>
          <a:stretch/>
        </p:blipFill>
        <p:spPr>
          <a:xfrm>
            <a:off x="5281613" y="4289425"/>
            <a:ext cx="1646237" cy="1552575"/>
          </a:xfrm>
          <a:prstGeom prst="rect">
            <a:avLst/>
          </a:prstGeom>
          <a:noFill/>
          <a:ln cap="flat" cmpd="sng" w="9525">
            <a:solidFill>
              <a:srgbClr val="E10C00"/>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92"/>
                                        </p:tgtEl>
                                        <p:attrNameLst>
                                          <p:attrName>style.visibility</p:attrName>
                                        </p:attrNameLst>
                                      </p:cBhvr>
                                      <p:to>
                                        <p:strVal val="visible"/>
                                      </p:to>
                                    </p:set>
                                    <p:animEffect filter="fade" transition="in">
                                      <p:cBhvr>
                                        <p:cTn dur="500"/>
                                        <p:tgtEl>
                                          <p:spTgt spid="117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95"/>
                                        </p:tgtEl>
                                        <p:attrNameLst>
                                          <p:attrName>style.visibility</p:attrName>
                                        </p:attrNameLst>
                                      </p:cBhvr>
                                      <p:to>
                                        <p:strVal val="visible"/>
                                      </p:to>
                                    </p:set>
                                    <p:animEffect filter="fade" transition="in">
                                      <p:cBhvr>
                                        <p:cTn dur="500"/>
                                        <p:tgtEl>
                                          <p:spTgt spid="11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86"/>
                                        </p:tgtEl>
                                        <p:attrNameLst>
                                          <p:attrName>style.visibility</p:attrName>
                                        </p:attrNameLst>
                                      </p:cBhvr>
                                      <p:to>
                                        <p:strVal val="visible"/>
                                      </p:to>
                                    </p:set>
                                    <p:anim calcmode="lin" valueType="num">
                                      <p:cBhvr additive="base">
                                        <p:cTn dur="500"/>
                                        <p:tgtEl>
                                          <p:spTgt spid="1178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91"/>
                                        </p:tgtEl>
                                        <p:attrNameLst>
                                          <p:attrName>style.visibility</p:attrName>
                                        </p:attrNameLst>
                                      </p:cBhvr>
                                      <p:to>
                                        <p:strVal val="visible"/>
                                      </p:to>
                                    </p:set>
                                    <p:animEffect filter="fade" transition="in">
                                      <p:cBhvr>
                                        <p:cTn dur="500"/>
                                        <p:tgtEl>
                                          <p:spTgt spid="117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90"/>
                                        </p:tgtEl>
                                        <p:attrNameLst>
                                          <p:attrName>style.visibility</p:attrName>
                                        </p:attrNameLst>
                                      </p:cBhvr>
                                      <p:to>
                                        <p:strVal val="visible"/>
                                      </p:to>
                                    </p:set>
                                    <p:animEffect filter="fade" transition="in">
                                      <p:cBhvr>
                                        <p:cTn dur="500"/>
                                        <p:tgtEl>
                                          <p:spTgt spid="11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